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61" r:id="rId4"/>
    <p:sldId id="258" r:id="rId5"/>
    <p:sldId id="260" r:id="rId6"/>
    <p:sldId id="259"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ll Keegan" initials="JK"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63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155E60-71DD-4FAC-8CF8-CE635D15BDA3}" type="datetimeFigureOut">
              <a:rPr lang="en-GB" smtClean="0"/>
              <a:t>10/10/2014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C01BCC-4C36-45A3-B1FC-C829D95516DE}" type="slidenum">
              <a:rPr lang="en-GB" smtClean="0"/>
              <a:t>‹#›</a:t>
            </a:fld>
            <a:endParaRPr lang="en-GB" dirty="0"/>
          </a:p>
        </p:txBody>
      </p:sp>
    </p:spTree>
    <p:extLst>
      <p:ext uri="{BB962C8B-B14F-4D97-AF65-F5344CB8AC3E}">
        <p14:creationId xmlns:p14="http://schemas.microsoft.com/office/powerpoint/2010/main" val="381123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As young, female Gypsy/Travellers our multiple identities as well as how and where we experience them is complex.  Identity categories we identify</a:t>
            </a:r>
            <a:r>
              <a:rPr lang="en-GB" sz="1200" kern="1200" baseline="0" dirty="0" smtClean="0">
                <a:solidFill>
                  <a:schemeClr val="tx1"/>
                </a:solidFill>
                <a:effectLst/>
                <a:latin typeface="+mn-lt"/>
                <a:ea typeface="+mn-ea"/>
                <a:cs typeface="+mn-cs"/>
              </a:rPr>
              <a:t> with are</a:t>
            </a:r>
            <a:r>
              <a:rPr lang="en-GB" sz="1200" kern="1200" dirty="0" smtClean="0">
                <a:solidFill>
                  <a:schemeClr val="tx1"/>
                </a:solidFill>
                <a:effectLst/>
                <a:latin typeface="+mn-lt"/>
                <a:ea typeface="+mn-ea"/>
                <a:cs typeface="+mn-cs"/>
              </a:rPr>
              <a:t>; gender[being female!], race, age, sexuality, nationality, religion, culture, ethnicity, disability, social class.</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These multiple identities are experienced as both privileges and disadvantages dependant on where they happen for us. For example; individually, at school, with friends/family, at work, in our</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own community, wider society. A constant power imbalance within such interlinking identities can generate particular inequalities for us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in shaping our social identities and impacting on our</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everyday life experiences.</a:t>
            </a:r>
          </a:p>
          <a:p>
            <a:r>
              <a:rPr lang="en-GB" dirty="0" smtClean="0"/>
              <a:t>FOR EXAMPLE:</a:t>
            </a:r>
            <a:r>
              <a:rPr lang="en-GB" baseline="0" dirty="0" smtClean="0"/>
              <a:t> “Being refused drinking water whilst on the road”, “Men are usually dominant within the hierarchy of our community” “Unequal access to services in general, especially for us within education as a result of bullying and prejudice regardless of ability. Often we were put in classes for children with additional learning needs even though this did not apply to us. We felt that we were written off immediately as a result of our ethnicity.”</a:t>
            </a:r>
            <a:endParaRPr lang="en-GB" dirty="0"/>
          </a:p>
        </p:txBody>
      </p:sp>
      <p:sp>
        <p:nvSpPr>
          <p:cNvPr id="4" name="Slide Number Placeholder 3"/>
          <p:cNvSpPr>
            <a:spLocks noGrp="1"/>
          </p:cNvSpPr>
          <p:nvPr>
            <p:ph type="sldNum" sz="quarter" idx="10"/>
          </p:nvPr>
        </p:nvSpPr>
        <p:spPr/>
        <p:txBody>
          <a:bodyPr/>
          <a:lstStyle/>
          <a:p>
            <a:fld id="{E6C01BCC-4C36-45A3-B1FC-C829D95516DE}" type="slidenum">
              <a:rPr lang="en-GB" smtClean="0"/>
              <a:t>2</a:t>
            </a:fld>
            <a:endParaRPr lang="en-GB" dirty="0"/>
          </a:p>
        </p:txBody>
      </p:sp>
    </p:spTree>
    <p:extLst>
      <p:ext uri="{BB962C8B-B14F-4D97-AF65-F5344CB8AC3E}">
        <p14:creationId xmlns:p14="http://schemas.microsoft.com/office/powerpoint/2010/main" val="4268004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order for us to challenge oppression using our understanding of Intersectionality, we must first understand where it exists and how it manifests</a:t>
            </a:r>
            <a:r>
              <a:rPr lang="en-GB" baseline="0" dirty="0" smtClean="0"/>
              <a:t> itself. </a:t>
            </a:r>
          </a:p>
          <a:p>
            <a:endParaRPr lang="en-GB" baseline="0" dirty="0" smtClean="0"/>
          </a:p>
          <a:p>
            <a:r>
              <a:rPr lang="en-GB" dirty="0" smtClean="0"/>
              <a:t>Having ownership</a:t>
            </a:r>
            <a:r>
              <a:rPr lang="en-GB" baseline="0" dirty="0" smtClean="0"/>
              <a:t> of our project has allowed us to identify our own social justice issues in aspiring to access our rights and to provide us with legitimate ‘status’ within our own community (FOR EXAMPLE: “Older generations within our community come to us for advice”, “Gained respect from our community for the work we have undertaken”, “Changed attitudes in our own community towards being able to sincerely participate in decision making processes”, “ Gained more freedom, independence and trust from family.”</a:t>
            </a:r>
          </a:p>
          <a:p>
            <a:endParaRPr lang="en-GB" baseline="0" dirty="0" smtClean="0"/>
          </a:p>
          <a:p>
            <a:r>
              <a:rPr lang="en-GB" baseline="0" dirty="0" smtClean="0"/>
              <a:t>This has also aided our understanding of oppression, what it means, where it happens and the ways in which we can challenge it via our project but also in our own lives.</a:t>
            </a:r>
            <a:endParaRPr lang="en-GB" dirty="0" smtClean="0"/>
          </a:p>
          <a:p>
            <a:endParaRPr lang="en-GB" dirty="0"/>
          </a:p>
        </p:txBody>
      </p:sp>
      <p:sp>
        <p:nvSpPr>
          <p:cNvPr id="4" name="Slide Number Placeholder 3"/>
          <p:cNvSpPr>
            <a:spLocks noGrp="1"/>
          </p:cNvSpPr>
          <p:nvPr>
            <p:ph type="sldNum" sz="quarter" idx="10"/>
          </p:nvPr>
        </p:nvSpPr>
        <p:spPr/>
        <p:txBody>
          <a:bodyPr/>
          <a:lstStyle/>
          <a:p>
            <a:fld id="{E6C01BCC-4C36-45A3-B1FC-C829D95516DE}" type="slidenum">
              <a:rPr lang="en-GB" smtClean="0"/>
              <a:t>3</a:t>
            </a:fld>
            <a:endParaRPr lang="en-GB" dirty="0"/>
          </a:p>
        </p:txBody>
      </p:sp>
    </p:spTree>
    <p:extLst>
      <p:ext uri="{BB962C8B-B14F-4D97-AF65-F5344CB8AC3E}">
        <p14:creationId xmlns:p14="http://schemas.microsoft.com/office/powerpoint/2010/main" val="4075843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C01BCC-4C36-45A3-B1FC-C829D95516DE}" type="slidenum">
              <a:rPr lang="en-GB" smtClean="0"/>
              <a:t>4</a:t>
            </a:fld>
            <a:endParaRPr lang="en-GB" dirty="0"/>
          </a:p>
        </p:txBody>
      </p:sp>
    </p:spTree>
    <p:extLst>
      <p:ext uri="{BB962C8B-B14F-4D97-AF65-F5344CB8AC3E}">
        <p14:creationId xmlns:p14="http://schemas.microsoft.com/office/powerpoint/2010/main" val="3551800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 any learning process, the ability to self-reflect is integral to personal development. As YGTL peer educators, we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use ‘Google-self’ as a tool to aid the process of self-empowerment by examining self- desires, the progress made in realising these self-desires and how life’s factors [Intersectionality] impacts [both positively and negatively] upon our capacity to achieve them. By becoming skilled in this process, we</a:t>
            </a:r>
            <a:r>
              <a:rPr lang="en-GB" sz="1200" kern="1200" baseline="0" dirty="0" smtClean="0">
                <a:solidFill>
                  <a:schemeClr val="tx1"/>
                </a:solidFill>
                <a:effectLst/>
                <a:latin typeface="+mn-lt"/>
                <a:ea typeface="+mn-ea"/>
                <a:cs typeface="+mn-cs"/>
              </a:rPr>
              <a:t> have been</a:t>
            </a:r>
            <a:r>
              <a:rPr lang="en-GB" sz="1200" kern="1200" dirty="0" smtClean="0">
                <a:solidFill>
                  <a:schemeClr val="tx1"/>
                </a:solidFill>
                <a:effectLst/>
                <a:latin typeface="+mn-lt"/>
                <a:ea typeface="+mn-ea"/>
                <a:cs typeface="+mn-cs"/>
              </a:rPr>
              <a:t> able to understand and make intrinsic links with our</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own skills, knowledge, experiences and our</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work within </a:t>
            </a:r>
            <a:r>
              <a:rPr lang="en-GB" sz="1200" i="1" kern="1200" dirty="0" smtClean="0">
                <a:solidFill>
                  <a:schemeClr val="tx1"/>
                </a:solidFill>
                <a:effectLst/>
                <a:latin typeface="+mn-lt"/>
                <a:ea typeface="+mn-ea"/>
                <a:cs typeface="+mn-cs"/>
              </a:rPr>
              <a:t>Article 12 in Scotland.</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By using this tool on a regular basis we</a:t>
            </a:r>
            <a:r>
              <a:rPr lang="en-GB" sz="1200" kern="1200" baseline="0" dirty="0" smtClean="0">
                <a:solidFill>
                  <a:schemeClr val="tx1"/>
                </a:solidFill>
                <a:effectLst/>
                <a:latin typeface="+mn-lt"/>
                <a:ea typeface="+mn-ea"/>
                <a:cs typeface="+mn-cs"/>
              </a:rPr>
              <a:t> are able</a:t>
            </a:r>
            <a:r>
              <a:rPr lang="en-GB" sz="1200" kern="1200" dirty="0" smtClean="0">
                <a:solidFill>
                  <a:schemeClr val="tx1"/>
                </a:solidFill>
                <a:effectLst/>
                <a:latin typeface="+mn-lt"/>
                <a:ea typeface="+mn-ea"/>
                <a:cs typeface="+mn-cs"/>
              </a:rPr>
              <a:t> to identify where barriers to learning occur, how our desires can change over time and why it can be helpful to plan goals and set timelines for achieving those goals. This has been</a:t>
            </a:r>
            <a:r>
              <a:rPr lang="en-GB" sz="1200" kern="1200" baseline="0" dirty="0" smtClean="0">
                <a:solidFill>
                  <a:schemeClr val="tx1"/>
                </a:solidFill>
                <a:effectLst/>
                <a:latin typeface="+mn-lt"/>
                <a:ea typeface="+mn-ea"/>
                <a:cs typeface="+mn-cs"/>
              </a:rPr>
              <a:t> empowering for us </a:t>
            </a:r>
            <a:r>
              <a:rPr lang="en-GB" sz="1200" kern="1200" dirty="0" smtClean="0">
                <a:solidFill>
                  <a:schemeClr val="tx1"/>
                </a:solidFill>
                <a:effectLst/>
                <a:latin typeface="+mn-lt"/>
                <a:ea typeface="+mn-ea"/>
                <a:cs typeface="+mn-cs"/>
              </a:rPr>
              <a:t>as individuals, as a peer group and as managers of our</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own project. Most importantly, it has helped us develop a strong self- awareness of where</a:t>
            </a:r>
            <a:r>
              <a:rPr lang="en-GB" sz="1200" kern="1200" baseline="0" dirty="0" smtClean="0">
                <a:solidFill>
                  <a:schemeClr val="tx1"/>
                </a:solidFill>
                <a:effectLst/>
                <a:latin typeface="+mn-lt"/>
                <a:ea typeface="+mn-ea"/>
                <a:cs typeface="+mn-cs"/>
              </a:rPr>
              <a:t> we</a:t>
            </a:r>
            <a:r>
              <a:rPr lang="en-GB" sz="1200" kern="1200" dirty="0" smtClean="0">
                <a:solidFill>
                  <a:schemeClr val="tx1"/>
                </a:solidFill>
                <a:effectLst/>
                <a:latin typeface="+mn-lt"/>
                <a:ea typeface="+mn-ea"/>
                <a:cs typeface="+mn-cs"/>
              </a:rPr>
              <a:t> want to be in terms of our current/future personal and professional needs coupled with an increased capacity to identify where multiple discrimination exists for us.</a:t>
            </a:r>
          </a:p>
          <a:p>
            <a:endParaRPr lang="en-GB" dirty="0"/>
          </a:p>
        </p:txBody>
      </p:sp>
      <p:sp>
        <p:nvSpPr>
          <p:cNvPr id="4" name="Slide Number Placeholder 3"/>
          <p:cNvSpPr>
            <a:spLocks noGrp="1"/>
          </p:cNvSpPr>
          <p:nvPr>
            <p:ph type="sldNum" sz="quarter" idx="10"/>
          </p:nvPr>
        </p:nvSpPr>
        <p:spPr/>
        <p:txBody>
          <a:bodyPr/>
          <a:lstStyle/>
          <a:p>
            <a:fld id="{E6C01BCC-4C36-45A3-B1FC-C829D95516DE}" type="slidenum">
              <a:rPr lang="en-GB" smtClean="0"/>
              <a:t>5</a:t>
            </a:fld>
            <a:endParaRPr lang="en-GB" dirty="0"/>
          </a:p>
        </p:txBody>
      </p:sp>
    </p:spTree>
    <p:extLst>
      <p:ext uri="{BB962C8B-B14F-4D97-AF65-F5344CB8AC3E}">
        <p14:creationId xmlns:p14="http://schemas.microsoft.com/office/powerpoint/2010/main" val="4134029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C01BCC-4C36-45A3-B1FC-C829D95516DE}" type="slidenum">
              <a:rPr lang="en-GB" smtClean="0"/>
              <a:t>7</a:t>
            </a:fld>
            <a:endParaRPr lang="en-GB" dirty="0"/>
          </a:p>
        </p:txBody>
      </p:sp>
    </p:spTree>
    <p:extLst>
      <p:ext uri="{BB962C8B-B14F-4D97-AF65-F5344CB8AC3E}">
        <p14:creationId xmlns:p14="http://schemas.microsoft.com/office/powerpoint/2010/main" val="4168947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D97C3D7-354F-479A-8408-4CB6A54E8905}" type="datetimeFigureOut">
              <a:rPr lang="en-GB" smtClean="0"/>
              <a:pPr/>
              <a:t>10/10/2014</a:t>
            </a:fld>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A320ED-F261-47EA-932C-1D623131EC09}" type="slidenum">
              <a:rPr lang="en-GB" smtClean="0"/>
              <a:pPr/>
              <a:t>‹#›</a:t>
            </a:fld>
            <a:endParaRPr lang="en-GB" dirty="0"/>
          </a:p>
        </p:txBody>
      </p:sp>
    </p:spTree>
  </p:cSld>
  <p:clrMapOvr>
    <a:masterClrMapping/>
  </p:clrMapOvr>
  <p:transition spd="med">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13A320ED-F261-47EA-932C-1D623131EC09}" type="slidenum">
              <a:rPr lang="en-GB" smtClean="0"/>
              <a:pPr/>
              <a:t>‹#›</a:t>
            </a:fld>
            <a:endParaRPr lang="en-GB" dirty="0"/>
          </a:p>
        </p:txBody>
      </p:sp>
    </p:spTree>
  </p:cSld>
  <p:clrMapOvr>
    <a:masterClrMapping/>
  </p:clrMapOvr>
  <p:transition spd="med">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13A320ED-F261-47EA-932C-1D623131EC09}" type="slidenum">
              <a:rPr lang="en-GB" smtClean="0"/>
              <a:pPr/>
              <a:t>‹#›</a:t>
            </a:fld>
            <a:endParaRPr lang="en-GB" dirty="0"/>
          </a:p>
        </p:txBody>
      </p:sp>
    </p:spTree>
  </p:cSld>
  <p:clrMapOvr>
    <a:masterClrMapping/>
  </p:clrMapOvr>
  <p:transition spd="med">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13A320ED-F261-47EA-932C-1D623131EC09}" type="slidenum">
              <a:rPr lang="en-GB" smtClean="0"/>
              <a:pPr/>
              <a:t>‹#›</a:t>
            </a:fld>
            <a:endParaRPr lang="en-GB"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13A320ED-F261-47EA-932C-1D623131EC09}" type="slidenum">
              <a:rPr lang="en-GB" smtClean="0"/>
              <a:pPr/>
              <a:t>‹#›</a:t>
            </a:fld>
            <a:endParaRPr lang="en-GB"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13A320ED-F261-47EA-932C-1D623131EC09}" type="slidenum">
              <a:rPr lang="en-GB" smtClean="0"/>
              <a:pPr/>
              <a:t>‹#›</a:t>
            </a:fld>
            <a:endParaRPr lang="en-GB"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p:txBody>
          <a:bodyPr/>
          <a:lstStyle>
            <a:extLst/>
          </a:lstStyle>
          <a:p>
            <a:fld id="{13A320ED-F261-47EA-932C-1D623131EC09}"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transition spd="med">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13A320ED-F261-47EA-932C-1D623131EC09}" type="slidenum">
              <a:rPr lang="en-GB" smtClean="0"/>
              <a:pPr/>
              <a:t>‹#›</a:t>
            </a:fld>
            <a:endParaRPr lang="en-GB"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D97C3D7-354F-479A-8408-4CB6A54E8905}" type="datetimeFigureOut">
              <a:rPr lang="en-GB" smtClean="0"/>
              <a:pPr/>
              <a:t>10/10/2014</a:t>
            </a:fld>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13A320ED-F261-47EA-932C-1D623131EC09}" type="slidenum">
              <a:rPr lang="en-GB" smtClean="0"/>
              <a:pPr/>
              <a:t>‹#›</a:t>
            </a:fld>
            <a:endParaRPr lang="en-GB" dirty="0"/>
          </a:p>
        </p:txBody>
      </p:sp>
    </p:spTree>
  </p:cSld>
  <p:clrMapOvr>
    <a:masterClrMapping/>
  </p:clrMapOvr>
  <p:transition spd="med">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D97C3D7-354F-479A-8408-4CB6A54E8905}" type="datetimeFigureOut">
              <a:rPr lang="en-GB" smtClean="0"/>
              <a:pPr/>
              <a:t>10/10/2014</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13A320ED-F261-47EA-932C-1D623131EC09}"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transition spd="med">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D97C3D7-354F-479A-8408-4CB6A54E8905}" type="datetimeFigureOut">
              <a:rPr lang="en-GB" smtClean="0"/>
              <a:pPr/>
              <a:t>10/10/2014</a:t>
            </a:fld>
            <a:endParaRPr lang="en-GB"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A320ED-F261-47EA-932C-1D623131EC09}" type="slidenum">
              <a:rPr lang="en-GB" smtClean="0"/>
              <a:pPr/>
              <a:t>‹#›</a:t>
            </a:fld>
            <a:endParaRPr lang="en-GB"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D97C3D7-354F-479A-8408-4CB6A54E8905}" type="datetimeFigureOut">
              <a:rPr lang="en-GB" smtClean="0"/>
              <a:pPr/>
              <a:t>10/10/2014</a:t>
            </a:fld>
            <a:endParaRPr lang="en-GB"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A320ED-F261-47EA-932C-1D623131EC0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pull dir="r"/>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endParaRPr lang="en-GB" dirty="0">
              <a:solidFill>
                <a:schemeClr val="tx1"/>
              </a:solidFill>
            </a:endParaRPr>
          </a:p>
        </p:txBody>
      </p:sp>
      <p:sp>
        <p:nvSpPr>
          <p:cNvPr id="3" name="Subtitle 2"/>
          <p:cNvSpPr>
            <a:spLocks noGrp="1"/>
          </p:cNvSpPr>
          <p:nvPr>
            <p:ph type="subTitle" idx="1"/>
          </p:nvPr>
        </p:nvSpPr>
        <p:spPr>
          <a:xfrm>
            <a:off x="685800" y="1052736"/>
            <a:ext cx="7772400" cy="3758575"/>
          </a:xfrm>
        </p:spPr>
        <p:txBody>
          <a:bodyPr>
            <a:normAutofit/>
          </a:bodyPr>
          <a:lstStyle/>
          <a:p>
            <a:pPr algn="ctr"/>
            <a:r>
              <a:rPr lang="en-GB" sz="6600" i="1" dirty="0" smtClean="0">
                <a:solidFill>
                  <a:schemeClr val="tx1"/>
                </a:solidFill>
                <a:latin typeface="Times New Roman" pitchFamily="18" charset="0"/>
                <a:cs typeface="Times New Roman" pitchFamily="18" charset="0"/>
              </a:rPr>
              <a:t>Article 12 in Scotland</a:t>
            </a:r>
          </a:p>
          <a:p>
            <a:pPr algn="ctr"/>
            <a:endParaRPr lang="en-GB" dirty="0">
              <a:solidFill>
                <a:schemeClr val="tx1"/>
              </a:solidFill>
            </a:endParaRPr>
          </a:p>
          <a:p>
            <a:pPr algn="ctr"/>
            <a:r>
              <a:rPr lang="en-GB" sz="4400" dirty="0" smtClean="0">
                <a:solidFill>
                  <a:schemeClr val="tx1"/>
                </a:solidFill>
                <a:latin typeface="Times New Roman" pitchFamily="18" charset="0"/>
                <a:cs typeface="Times New Roman" pitchFamily="18" charset="0"/>
              </a:rPr>
              <a:t>Google Self and the </a:t>
            </a:r>
            <a:r>
              <a:rPr lang="en-GB" sz="4400" i="1" dirty="0" smtClean="0">
                <a:solidFill>
                  <a:schemeClr val="tx1"/>
                </a:solidFill>
                <a:latin typeface="Times New Roman" pitchFamily="18" charset="0"/>
                <a:cs typeface="Times New Roman" pitchFamily="18" charset="0"/>
              </a:rPr>
              <a:t>Young Gypsy/Travellers’ Lives</a:t>
            </a:r>
            <a:r>
              <a:rPr lang="en-GB" sz="4400" dirty="0" smtClean="0">
                <a:solidFill>
                  <a:schemeClr val="tx1"/>
                </a:solidFill>
                <a:latin typeface="Times New Roman" pitchFamily="18" charset="0"/>
                <a:cs typeface="Times New Roman" pitchFamily="18" charset="0"/>
              </a:rPr>
              <a:t> Project</a:t>
            </a:r>
          </a:p>
        </p:txBody>
      </p:sp>
    </p:spTree>
  </p:cSld>
  <p:clrMapOvr>
    <a:masterClrMapping/>
  </p:clrMapOvr>
  <p:transition spd="med">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4400" dirty="0" smtClean="0">
                <a:solidFill>
                  <a:schemeClr val="tx1"/>
                </a:solidFill>
                <a:latin typeface="Times New Roman" panose="02020603050405020304" pitchFamily="18" charset="0"/>
                <a:cs typeface="Times New Roman" panose="02020603050405020304" pitchFamily="18" charset="0"/>
              </a:rPr>
              <a:t>Multiple </a:t>
            </a:r>
            <a:r>
              <a:rPr lang="en-GB" sz="4400" dirty="0">
                <a:solidFill>
                  <a:schemeClr val="tx1"/>
                </a:solidFill>
                <a:latin typeface="Times New Roman" panose="02020603050405020304" pitchFamily="18" charset="0"/>
                <a:cs typeface="Times New Roman" panose="02020603050405020304" pitchFamily="18" charset="0"/>
              </a:rPr>
              <a:t>i</a:t>
            </a:r>
            <a:r>
              <a:rPr lang="en-GB" sz="4400" dirty="0" smtClean="0">
                <a:solidFill>
                  <a:schemeClr val="tx1"/>
                </a:solidFill>
                <a:latin typeface="Times New Roman" panose="02020603050405020304" pitchFamily="18" charset="0"/>
                <a:cs typeface="Times New Roman" panose="02020603050405020304" pitchFamily="18" charset="0"/>
              </a:rPr>
              <a:t>dentities and inequality</a:t>
            </a:r>
            <a:endParaRPr lang="en-GB" sz="4400" dirty="0">
              <a:solidFill>
                <a:schemeClr val="tx1"/>
              </a:solidFill>
              <a:latin typeface="Times New Roman" panose="02020603050405020304" pitchFamily="18" charset="0"/>
              <a:cs typeface="Times New Roman" panose="02020603050405020304" pitchFamily="18" charset="0"/>
            </a:endParaRPr>
          </a:p>
        </p:txBody>
      </p:sp>
      <p:sp>
        <p:nvSpPr>
          <p:cNvPr id="24" name="Rectangle 23"/>
          <p:cNvSpPr/>
          <p:nvPr/>
        </p:nvSpPr>
        <p:spPr>
          <a:xfrm>
            <a:off x="2291617" y="2966191"/>
            <a:ext cx="1872208" cy="461665"/>
          </a:xfrm>
          <a:prstGeom prst="rect">
            <a:avLst/>
          </a:prstGeom>
          <a:noFill/>
        </p:spPr>
        <p:txBody>
          <a:bodyPr wrap="square" lIns="91440" tIns="45720" rIns="91440" bIns="45720">
            <a:spAutoFit/>
          </a:bodyPr>
          <a:lstStyle/>
          <a:p>
            <a:pPr algn="ctr"/>
            <a:endParaRPr lang="en-US" sz="2400" b="0" cap="none" spc="0" dirty="0">
              <a:ln w="0"/>
              <a:solidFill>
                <a:schemeClr val="tx1"/>
              </a:solidFill>
              <a:effectLst>
                <a:outerShdw blurRad="38100" dist="19050" dir="2700000" algn="tl" rotWithShape="0">
                  <a:schemeClr val="dk1">
                    <a:alpha val="40000"/>
                  </a:schemeClr>
                </a:outerShdw>
              </a:effectLst>
            </a:endParaRPr>
          </a:p>
        </p:txBody>
      </p:sp>
      <p:sp>
        <p:nvSpPr>
          <p:cNvPr id="27" name="Rectangle 26"/>
          <p:cNvSpPr/>
          <p:nvPr/>
        </p:nvSpPr>
        <p:spPr>
          <a:xfrm>
            <a:off x="1547664" y="4060238"/>
            <a:ext cx="2448272" cy="523220"/>
          </a:xfrm>
          <a:prstGeom prst="rect">
            <a:avLst/>
          </a:prstGeom>
          <a:noFill/>
        </p:spPr>
        <p:txBody>
          <a:bodyPr wrap="square" lIns="91440" tIns="45720" rIns="91440" bIns="45720">
            <a:spAutoFit/>
          </a:bodyPr>
          <a:lstStyle/>
          <a:p>
            <a:pPr algn="ct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30" name="Rectangle 29"/>
          <p:cNvSpPr/>
          <p:nvPr/>
        </p:nvSpPr>
        <p:spPr>
          <a:xfrm>
            <a:off x="5086400" y="2967335"/>
            <a:ext cx="2725960" cy="523220"/>
          </a:xfrm>
          <a:prstGeom prst="rect">
            <a:avLst/>
          </a:prstGeom>
          <a:noFill/>
        </p:spPr>
        <p:txBody>
          <a:bodyPr wrap="square" lIns="91440" tIns="45720" rIns="91440" bIns="45720">
            <a:spAutoFit/>
          </a:bodyPr>
          <a:lstStyle/>
          <a:p>
            <a:pPr algn="ct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31" name="Rectangle 30"/>
          <p:cNvSpPr/>
          <p:nvPr/>
        </p:nvSpPr>
        <p:spPr>
          <a:xfrm>
            <a:off x="1547665" y="2967335"/>
            <a:ext cx="2664295" cy="523220"/>
          </a:xfrm>
          <a:prstGeom prst="rect">
            <a:avLst/>
          </a:prstGeom>
          <a:noFill/>
        </p:spPr>
        <p:txBody>
          <a:bodyPr wrap="square" lIns="91440" tIns="45720" rIns="91440" bIns="45720">
            <a:spAutoFit/>
          </a:bodyPr>
          <a:lstStyle/>
          <a:p>
            <a:pPr algn="ct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32" name="Rectangle 31"/>
          <p:cNvSpPr/>
          <p:nvPr/>
        </p:nvSpPr>
        <p:spPr>
          <a:xfrm>
            <a:off x="3227721" y="2967334"/>
            <a:ext cx="4800663" cy="523220"/>
          </a:xfrm>
          <a:prstGeom prst="rect">
            <a:avLst/>
          </a:prstGeom>
          <a:noFill/>
        </p:spPr>
        <p:txBody>
          <a:bodyPr wrap="square" lIns="91440" tIns="45720" rIns="91440" bIns="45720">
            <a:spAutoFit/>
          </a:bodyPr>
          <a:lstStyle/>
          <a:p>
            <a:pPr algn="ctr"/>
            <a:endParaRPr lang="en-US" sz="2800" b="0" cap="none" spc="0" dirty="0">
              <a:ln w="0"/>
              <a:solidFill>
                <a:schemeClr val="tx1"/>
              </a:solidFill>
              <a:effectLst>
                <a:outerShdw blurRad="38100" dist="19050" dir="2700000" algn="tl" rotWithShape="0">
                  <a:schemeClr val="dk1">
                    <a:alpha val="40000"/>
                  </a:schemeClr>
                </a:outerShdw>
              </a:effectLst>
            </a:endParaRPr>
          </a:p>
        </p:txBody>
      </p:sp>
      <p:pic>
        <p:nvPicPr>
          <p:cNvPr id="2054" name="Picture 6" descr="http://www.adlip.com/wp-content/uploads/2014/01/Creative-Circle-logo.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066346" y="1440493"/>
            <a:ext cx="4537245" cy="4525962"/>
          </a:xfrm>
          <a:prstGeom prst="rect">
            <a:avLst/>
          </a:prstGeom>
          <a:noFill/>
          <a:extLst>
            <a:ext uri="{909E8E84-426E-40DD-AFC4-6F175D3DCCD1}">
              <a14:hiddenFill xmlns:a14="http://schemas.microsoft.com/office/drawing/2010/main">
                <a:solidFill>
                  <a:srgbClr val="FFFFFF"/>
                </a:solidFill>
              </a14:hiddenFill>
            </a:ext>
          </a:extLst>
        </p:spPr>
      </p:pic>
      <p:sp>
        <p:nvSpPr>
          <p:cNvPr id="46" name="Rectangle 45"/>
          <p:cNvSpPr/>
          <p:nvPr/>
        </p:nvSpPr>
        <p:spPr>
          <a:xfrm>
            <a:off x="4949814" y="2979121"/>
            <a:ext cx="3035421" cy="646331"/>
          </a:xfrm>
          <a:prstGeom prst="rect">
            <a:avLst/>
          </a:prstGeom>
          <a:noFill/>
        </p:spPr>
        <p:txBody>
          <a:bodyPr wrap="squar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Culture</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48" name="Rectangle 47"/>
          <p:cNvSpPr/>
          <p:nvPr/>
        </p:nvSpPr>
        <p:spPr>
          <a:xfrm>
            <a:off x="2427127" y="2209451"/>
            <a:ext cx="2100255"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Ethnicity</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0" name="Rectangle 49"/>
          <p:cNvSpPr/>
          <p:nvPr/>
        </p:nvSpPr>
        <p:spPr>
          <a:xfrm>
            <a:off x="5161666" y="3737072"/>
            <a:ext cx="2258953"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Disability</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1" name="Rectangle 50"/>
          <p:cNvSpPr/>
          <p:nvPr/>
        </p:nvSpPr>
        <p:spPr>
          <a:xfrm>
            <a:off x="5000276" y="2072944"/>
            <a:ext cx="1800493"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Gender</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2" name="Rectangle 51"/>
          <p:cNvSpPr/>
          <p:nvPr/>
        </p:nvSpPr>
        <p:spPr>
          <a:xfrm>
            <a:off x="1443393" y="2871394"/>
            <a:ext cx="2198038"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Sexuality</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3" name="Rectangle 52"/>
          <p:cNvSpPr/>
          <p:nvPr/>
        </p:nvSpPr>
        <p:spPr>
          <a:xfrm>
            <a:off x="1324068" y="3598105"/>
            <a:ext cx="2717411"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Social class</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4" name="Rectangle 53"/>
          <p:cNvSpPr/>
          <p:nvPr/>
        </p:nvSpPr>
        <p:spPr>
          <a:xfrm>
            <a:off x="3550516" y="1590292"/>
            <a:ext cx="1226618"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t>Race</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endParaRPr>
          </a:p>
        </p:txBody>
      </p:sp>
      <p:sp>
        <p:nvSpPr>
          <p:cNvPr id="55" name="Rectangle 54"/>
          <p:cNvSpPr/>
          <p:nvPr/>
        </p:nvSpPr>
        <p:spPr>
          <a:xfrm>
            <a:off x="3902982" y="5081566"/>
            <a:ext cx="1050288"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Age</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6" name="Rectangle 55"/>
          <p:cNvSpPr/>
          <p:nvPr/>
        </p:nvSpPr>
        <p:spPr>
          <a:xfrm>
            <a:off x="4851676" y="4519842"/>
            <a:ext cx="1992853"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Religion</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7" name="Rectangle 56"/>
          <p:cNvSpPr/>
          <p:nvPr/>
        </p:nvSpPr>
        <p:spPr>
          <a:xfrm>
            <a:off x="1825408" y="4303640"/>
            <a:ext cx="2593980" cy="646331"/>
          </a:xfrm>
          <a:prstGeom prst="rect">
            <a:avLst/>
          </a:prstGeom>
          <a:noFill/>
        </p:spPr>
        <p:txBody>
          <a:bodyPr wrap="none" lIns="91440" tIns="45720" rIns="91440" bIns="4572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Nationality</a:t>
            </a:r>
            <a:endParaRPr 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ppt_x"/>
                                          </p:val>
                                        </p:tav>
                                        <p:tav tm="100000">
                                          <p:val>
                                            <p:strVal val="#ppt_x"/>
                                          </p:val>
                                        </p:tav>
                                      </p:tavLst>
                                    </p:anim>
                                    <p:anim calcmode="lin" valueType="num">
                                      <p:cBhvr additive="base">
                                        <p:cTn id="8"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
                                        </p:tgtEl>
                                        <p:attrNameLst>
                                          <p:attrName>style.visibility</p:attrName>
                                        </p:attrNameLst>
                                      </p:cBhvr>
                                      <p:to>
                                        <p:strVal val="visible"/>
                                      </p:to>
                                    </p:set>
                                    <p:anim calcmode="lin" valueType="num">
                                      <p:cBhvr additive="base">
                                        <p:cTn id="13" dur="500" fill="hold"/>
                                        <p:tgtEl>
                                          <p:spTgt spid="54"/>
                                        </p:tgtEl>
                                        <p:attrNameLst>
                                          <p:attrName>ppt_x</p:attrName>
                                        </p:attrNameLst>
                                      </p:cBhvr>
                                      <p:tavLst>
                                        <p:tav tm="0">
                                          <p:val>
                                            <p:strVal val="#ppt_x"/>
                                          </p:val>
                                        </p:tav>
                                        <p:tav tm="100000">
                                          <p:val>
                                            <p:strVal val="#ppt_x"/>
                                          </p:val>
                                        </p:tav>
                                      </p:tavLst>
                                    </p:anim>
                                    <p:anim calcmode="lin" valueType="num">
                                      <p:cBhvr additive="base">
                                        <p:cTn id="1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additive="base">
                                        <p:cTn id="25" dur="500" fill="hold"/>
                                        <p:tgtEl>
                                          <p:spTgt spid="46"/>
                                        </p:tgtEl>
                                        <p:attrNameLst>
                                          <p:attrName>ppt_x</p:attrName>
                                        </p:attrNameLst>
                                      </p:cBhvr>
                                      <p:tavLst>
                                        <p:tav tm="0">
                                          <p:val>
                                            <p:strVal val="#ppt_x"/>
                                          </p:val>
                                        </p:tav>
                                        <p:tav tm="100000">
                                          <p:val>
                                            <p:strVal val="#ppt_x"/>
                                          </p:val>
                                        </p:tav>
                                      </p:tavLst>
                                    </p:anim>
                                    <p:anim calcmode="lin" valueType="num">
                                      <p:cBhvr additive="base">
                                        <p:cTn id="26"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 calcmode="lin" valueType="num">
                                      <p:cBhvr additive="base">
                                        <p:cTn id="31" dur="500" fill="hold"/>
                                        <p:tgtEl>
                                          <p:spTgt spid="50"/>
                                        </p:tgtEl>
                                        <p:attrNameLst>
                                          <p:attrName>ppt_x</p:attrName>
                                        </p:attrNameLst>
                                      </p:cBhvr>
                                      <p:tavLst>
                                        <p:tav tm="0">
                                          <p:val>
                                            <p:strVal val="#ppt_x"/>
                                          </p:val>
                                        </p:tav>
                                        <p:tav tm="100000">
                                          <p:val>
                                            <p:strVal val="#ppt_x"/>
                                          </p:val>
                                        </p:tav>
                                      </p:tavLst>
                                    </p:anim>
                                    <p:anim calcmode="lin" valueType="num">
                                      <p:cBhvr additive="base">
                                        <p:cTn id="3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6"/>
                                        </p:tgtEl>
                                        <p:attrNameLst>
                                          <p:attrName>style.visibility</p:attrName>
                                        </p:attrNameLst>
                                      </p:cBhvr>
                                      <p:to>
                                        <p:strVal val="visible"/>
                                      </p:to>
                                    </p:set>
                                    <p:anim calcmode="lin" valueType="num">
                                      <p:cBhvr additive="base">
                                        <p:cTn id="37" dur="500" fill="hold"/>
                                        <p:tgtEl>
                                          <p:spTgt spid="56"/>
                                        </p:tgtEl>
                                        <p:attrNameLst>
                                          <p:attrName>ppt_x</p:attrName>
                                        </p:attrNameLst>
                                      </p:cBhvr>
                                      <p:tavLst>
                                        <p:tav tm="0">
                                          <p:val>
                                            <p:strVal val="#ppt_x"/>
                                          </p:val>
                                        </p:tav>
                                        <p:tav tm="100000">
                                          <p:val>
                                            <p:strVal val="#ppt_x"/>
                                          </p:val>
                                        </p:tav>
                                      </p:tavLst>
                                    </p:anim>
                                    <p:anim calcmode="lin" valueType="num">
                                      <p:cBhvr additive="base">
                                        <p:cTn id="38"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5"/>
                                        </p:tgtEl>
                                        <p:attrNameLst>
                                          <p:attrName>style.visibility</p:attrName>
                                        </p:attrNameLst>
                                      </p:cBhvr>
                                      <p:to>
                                        <p:strVal val="visible"/>
                                      </p:to>
                                    </p:set>
                                    <p:anim calcmode="lin" valueType="num">
                                      <p:cBhvr additive="base">
                                        <p:cTn id="43" dur="500" fill="hold"/>
                                        <p:tgtEl>
                                          <p:spTgt spid="55"/>
                                        </p:tgtEl>
                                        <p:attrNameLst>
                                          <p:attrName>ppt_x</p:attrName>
                                        </p:attrNameLst>
                                      </p:cBhvr>
                                      <p:tavLst>
                                        <p:tav tm="0">
                                          <p:val>
                                            <p:strVal val="#ppt_x"/>
                                          </p:val>
                                        </p:tav>
                                        <p:tav tm="100000">
                                          <p:val>
                                            <p:strVal val="#ppt_x"/>
                                          </p:val>
                                        </p:tav>
                                      </p:tavLst>
                                    </p:anim>
                                    <p:anim calcmode="lin" valueType="num">
                                      <p:cBhvr additive="base">
                                        <p:cTn id="44"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7"/>
                                        </p:tgtEl>
                                        <p:attrNameLst>
                                          <p:attrName>style.visibility</p:attrName>
                                        </p:attrNameLst>
                                      </p:cBhvr>
                                      <p:to>
                                        <p:strVal val="visible"/>
                                      </p:to>
                                    </p:set>
                                    <p:anim calcmode="lin" valueType="num">
                                      <p:cBhvr additive="base">
                                        <p:cTn id="49" dur="500" fill="hold"/>
                                        <p:tgtEl>
                                          <p:spTgt spid="57"/>
                                        </p:tgtEl>
                                        <p:attrNameLst>
                                          <p:attrName>ppt_x</p:attrName>
                                        </p:attrNameLst>
                                      </p:cBhvr>
                                      <p:tavLst>
                                        <p:tav tm="0">
                                          <p:val>
                                            <p:strVal val="#ppt_x"/>
                                          </p:val>
                                        </p:tav>
                                        <p:tav tm="100000">
                                          <p:val>
                                            <p:strVal val="#ppt_x"/>
                                          </p:val>
                                        </p:tav>
                                      </p:tavLst>
                                    </p:anim>
                                    <p:anim calcmode="lin" valueType="num">
                                      <p:cBhvr additive="base">
                                        <p:cTn id="50"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500" fill="hold"/>
                                        <p:tgtEl>
                                          <p:spTgt spid="53"/>
                                        </p:tgtEl>
                                        <p:attrNameLst>
                                          <p:attrName>ppt_x</p:attrName>
                                        </p:attrNameLst>
                                      </p:cBhvr>
                                      <p:tavLst>
                                        <p:tav tm="0">
                                          <p:val>
                                            <p:strVal val="#ppt_x"/>
                                          </p:val>
                                        </p:tav>
                                        <p:tav tm="100000">
                                          <p:val>
                                            <p:strVal val="#ppt_x"/>
                                          </p:val>
                                        </p:tav>
                                      </p:tavLst>
                                    </p:anim>
                                    <p:anim calcmode="lin" valueType="num">
                                      <p:cBhvr additive="base">
                                        <p:cTn id="56"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2"/>
                                        </p:tgtEl>
                                        <p:attrNameLst>
                                          <p:attrName>style.visibility</p:attrName>
                                        </p:attrNameLst>
                                      </p:cBhvr>
                                      <p:to>
                                        <p:strVal val="visible"/>
                                      </p:to>
                                    </p:set>
                                    <p:anim calcmode="lin" valueType="num">
                                      <p:cBhvr additive="base">
                                        <p:cTn id="61" dur="500" fill="hold"/>
                                        <p:tgtEl>
                                          <p:spTgt spid="52"/>
                                        </p:tgtEl>
                                        <p:attrNameLst>
                                          <p:attrName>ppt_x</p:attrName>
                                        </p:attrNameLst>
                                      </p:cBhvr>
                                      <p:tavLst>
                                        <p:tav tm="0">
                                          <p:val>
                                            <p:strVal val="#ppt_x"/>
                                          </p:val>
                                        </p:tav>
                                        <p:tav tm="100000">
                                          <p:val>
                                            <p:strVal val="#ppt_x"/>
                                          </p:val>
                                        </p:tav>
                                      </p:tavLst>
                                    </p:anim>
                                    <p:anim calcmode="lin" valueType="num">
                                      <p:cBhvr additive="base">
                                        <p:cTn id="6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8" grpId="0"/>
      <p:bldP spid="50" grpId="0"/>
      <p:bldP spid="51" grpId="0"/>
      <p:bldP spid="52" grpId="0"/>
      <p:bldP spid="53" grpId="0"/>
      <p:bldP spid="54" grpId="0"/>
      <p:bldP spid="55" grpId="0"/>
      <p:bldP spid="56" grpId="0"/>
      <p:bldP spid="5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602634"/>
          </a:xfrm>
        </p:spPr>
        <p:txBody>
          <a:bodyPr/>
          <a:lstStyle/>
          <a:p>
            <a:pPr algn="ctr"/>
            <a:endParaRPr lang="en-GB"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lstStyle/>
          <a:p>
            <a:pPr marL="109728" indent="0">
              <a:buNone/>
            </a:pPr>
            <a:endParaRPr lang="en-GB" dirty="0" smtClean="0"/>
          </a:p>
          <a:p>
            <a:pPr marL="109728" indent="0">
              <a:buNone/>
            </a:pPr>
            <a:endParaRPr lang="en-GB" dirty="0"/>
          </a:p>
          <a:p>
            <a:pPr marL="109728" indent="0">
              <a:buNone/>
            </a:pPr>
            <a:endParaRPr lang="en-GB" dirty="0" smtClean="0"/>
          </a:p>
          <a:p>
            <a:pPr marL="109728" indent="0">
              <a:buNone/>
            </a:pPr>
            <a:endParaRPr lang="en-GB" dirty="0"/>
          </a:p>
          <a:p>
            <a:pPr marL="109728" indent="0">
              <a:buNone/>
            </a:pPr>
            <a:endParaRPr lang="en-GB" dirty="0" smtClean="0"/>
          </a:p>
          <a:p>
            <a:pPr marL="109728" indent="0">
              <a:buNone/>
            </a:pPr>
            <a:endParaRPr lang="en-GB" dirty="0"/>
          </a:p>
        </p:txBody>
      </p:sp>
      <p:sp>
        <p:nvSpPr>
          <p:cNvPr id="6" name="Rectangle 5"/>
          <p:cNvSpPr/>
          <p:nvPr/>
        </p:nvSpPr>
        <p:spPr>
          <a:xfrm>
            <a:off x="536306" y="1377642"/>
            <a:ext cx="8140149" cy="646331"/>
          </a:xfrm>
          <a:prstGeom prst="rect">
            <a:avLst/>
          </a:prstGeom>
          <a:noFill/>
        </p:spPr>
        <p:txBody>
          <a:bodyPr wrap="square" lIns="91440" tIns="45720" rIns="91440" bIns="45720">
            <a:spAutoFit/>
          </a:bodyPr>
          <a:lstStyle/>
          <a:p>
            <a:pPr algn="ctr"/>
            <a:r>
              <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t>“Surviving over living”</a:t>
            </a:r>
            <a:endParaRPr lang="en-US" sz="3600" b="1" i="1" cap="none" spc="0" dirty="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endParaRPr>
          </a:p>
        </p:txBody>
      </p:sp>
      <p:sp>
        <p:nvSpPr>
          <p:cNvPr id="7" name="Rectangle 6"/>
          <p:cNvSpPr/>
          <p:nvPr/>
        </p:nvSpPr>
        <p:spPr>
          <a:xfrm>
            <a:off x="536307" y="492195"/>
            <a:ext cx="7853432" cy="646331"/>
          </a:xfrm>
          <a:prstGeom prst="rect">
            <a:avLst/>
          </a:prstGeom>
          <a:noFill/>
        </p:spPr>
        <p:txBody>
          <a:bodyPr wrap="none" lIns="91440" tIns="45720" rIns="91440" bIns="45720">
            <a:spAutoFit/>
          </a:bodyPr>
          <a:lstStyle/>
          <a:p>
            <a:pPr algn="ctr"/>
            <a:r>
              <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“Asking permission to go to work”</a:t>
            </a:r>
            <a:endParaRPr lang="en-US" sz="36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8" name="Rectangle 7"/>
          <p:cNvSpPr/>
          <p:nvPr/>
        </p:nvSpPr>
        <p:spPr>
          <a:xfrm>
            <a:off x="536307" y="4581128"/>
            <a:ext cx="7972149" cy="1200329"/>
          </a:xfrm>
          <a:prstGeom prst="rect">
            <a:avLst/>
          </a:prstGeom>
          <a:noFill/>
        </p:spPr>
        <p:txBody>
          <a:bodyPr wrap="square" lIns="91440" tIns="45720" rIns="91440" bIns="45720">
            <a:spAutoFit/>
          </a:bodyPr>
          <a:lstStyle/>
          <a:p>
            <a:pPr algn="ctr"/>
            <a:endPar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r>
              <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“Asking for money”</a:t>
            </a:r>
            <a:endParaRPr lang="en-US" sz="36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9" name="Rectangle 8"/>
          <p:cNvSpPr/>
          <p:nvPr/>
        </p:nvSpPr>
        <p:spPr>
          <a:xfrm>
            <a:off x="716543" y="2691864"/>
            <a:ext cx="7670690" cy="2308324"/>
          </a:xfrm>
          <a:prstGeom prst="rect">
            <a:avLst/>
          </a:prstGeom>
          <a:noFill/>
        </p:spPr>
        <p:txBody>
          <a:bodyPr wrap="none" lIns="91440" tIns="45720" rIns="91440" bIns="45720">
            <a:spAutoFit/>
          </a:bodyPr>
          <a:lstStyle/>
          <a:p>
            <a:pPr algn="ctr"/>
            <a:endPar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endPar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r>
              <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“Justifying where </a:t>
            </a:r>
          </a:p>
          <a:p>
            <a:pPr algn="ctr"/>
            <a:r>
              <a:rPr lang="en-US" sz="3600"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you’ve been, where you’re going”</a:t>
            </a:r>
            <a:endParaRPr lang="en-US" sz="36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7375" y="2347139"/>
            <a:ext cx="2889250" cy="129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4535229"/>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60648"/>
            <a:ext cx="8229600" cy="1143000"/>
          </a:xfrm>
        </p:spPr>
        <p:txBody>
          <a:bodyPr>
            <a:normAutofit/>
          </a:bodyPr>
          <a:lstStyle/>
          <a:p>
            <a:pPr algn="ctr"/>
            <a:r>
              <a:rPr lang="en-GB" dirty="0" smtClean="0">
                <a:solidFill>
                  <a:schemeClr val="tx1"/>
                </a:solidFill>
                <a:latin typeface="Times New Roman" panose="02020603050405020304" pitchFamily="18" charset="0"/>
                <a:cs typeface="Times New Roman" panose="02020603050405020304" pitchFamily="18" charset="0"/>
              </a:rPr>
              <a:t>Circles of</a:t>
            </a:r>
            <a:r>
              <a:rPr lang="en-GB" dirty="0" smtClean="0">
                <a:latin typeface="Times New Roman" panose="02020603050405020304" pitchFamily="18" charset="0"/>
                <a:cs typeface="Times New Roman" panose="02020603050405020304" pitchFamily="18" charset="0"/>
              </a:rPr>
              <a:t> </a:t>
            </a:r>
            <a:r>
              <a:rPr lang="en-GB" dirty="0" smtClean="0">
                <a:solidFill>
                  <a:schemeClr val="tx1"/>
                </a:solidFill>
                <a:latin typeface="Times New Roman" panose="02020603050405020304" pitchFamily="18" charset="0"/>
                <a:cs typeface="Times New Roman" panose="02020603050405020304" pitchFamily="18" charset="0"/>
              </a:rPr>
              <a:t>Oppression</a:t>
            </a:r>
            <a:endParaRPr lang="en-GB" dirty="0">
              <a:solidFill>
                <a:schemeClr val="tx1"/>
              </a:solidFill>
              <a:latin typeface="Times New Roman" panose="02020603050405020304" pitchFamily="18" charset="0"/>
              <a:cs typeface="Times New Roman" panose="02020603050405020304" pitchFamily="18" charset="0"/>
            </a:endParaRPr>
          </a:p>
        </p:txBody>
      </p:sp>
      <p:sp>
        <p:nvSpPr>
          <p:cNvPr id="9" name="Content Placeholder 8"/>
          <p:cNvSpPr>
            <a:spLocks noGrp="1"/>
          </p:cNvSpPr>
          <p:nvPr>
            <p:ph idx="1"/>
          </p:nvPr>
        </p:nvSpPr>
        <p:spPr/>
        <p:txBody>
          <a:bodyPr>
            <a:normAutofit lnSpcReduction="10000"/>
          </a:bodyPr>
          <a:lstStyle/>
          <a:p>
            <a:pPr marL="109728" indent="0" algn="just">
              <a:buNone/>
            </a:pPr>
            <a:endParaRPr lang="en-GB" sz="2400" b="1" dirty="0" smtClean="0">
              <a:solidFill>
                <a:schemeClr val="accent1"/>
              </a:solidFill>
              <a:latin typeface="Times New Roman" panose="02020603050405020304" pitchFamily="18" charset="0"/>
              <a:cs typeface="Times New Roman" panose="02020603050405020304" pitchFamily="18" charset="0"/>
            </a:endParaRPr>
          </a:p>
          <a:p>
            <a:pPr marL="109728" indent="0" algn="just">
              <a:buNone/>
            </a:pPr>
            <a:endParaRPr lang="en-GB" sz="2400" b="1" dirty="0">
              <a:solidFill>
                <a:schemeClr val="accent1"/>
              </a:solidFill>
              <a:latin typeface="Times New Roman" panose="02020603050405020304" pitchFamily="18" charset="0"/>
              <a:cs typeface="Times New Roman" panose="02020603050405020304" pitchFamily="18" charset="0"/>
            </a:endParaRPr>
          </a:p>
          <a:p>
            <a:pPr marL="109728" indent="0" algn="just">
              <a:buNone/>
            </a:pPr>
            <a:endParaRPr lang="en-GB" sz="2400" b="1" dirty="0" smtClean="0">
              <a:solidFill>
                <a:schemeClr val="accent1"/>
              </a:solidFill>
              <a:latin typeface="Times New Roman" panose="02020603050405020304" pitchFamily="18" charset="0"/>
              <a:cs typeface="Times New Roman" panose="02020603050405020304" pitchFamily="18" charset="0"/>
            </a:endParaRPr>
          </a:p>
          <a:p>
            <a:pPr marL="109728" indent="0" algn="just">
              <a:buNone/>
            </a:pPr>
            <a:endParaRPr lang="en-GB" sz="2400" b="1" dirty="0">
              <a:solidFill>
                <a:schemeClr val="accent1"/>
              </a:solidFill>
              <a:latin typeface="Times New Roman" panose="02020603050405020304" pitchFamily="18" charset="0"/>
              <a:cs typeface="Times New Roman" panose="02020603050405020304" pitchFamily="18" charset="0"/>
            </a:endParaRPr>
          </a:p>
          <a:p>
            <a:pPr marL="109728" indent="0" algn="just">
              <a:buNone/>
            </a:pPr>
            <a:endParaRPr lang="en-GB" sz="2400" b="1" dirty="0" smtClean="0">
              <a:solidFill>
                <a:schemeClr val="accent1"/>
              </a:solidFill>
              <a:latin typeface="Times New Roman" panose="02020603050405020304" pitchFamily="18" charset="0"/>
              <a:cs typeface="Times New Roman" panose="02020603050405020304" pitchFamily="18" charset="0"/>
            </a:endParaRPr>
          </a:p>
          <a:p>
            <a:pPr marL="109728" indent="0" algn="just">
              <a:buNone/>
            </a:pPr>
            <a:r>
              <a:rPr lang="en-GB" sz="2400" b="1" dirty="0" smtClean="0">
                <a:solidFill>
                  <a:schemeClr val="accent1"/>
                </a:solidFill>
                <a:latin typeface="Times New Roman" panose="02020603050405020304" pitchFamily="18" charset="0"/>
                <a:cs typeface="Times New Roman" panose="02020603050405020304" pitchFamily="18" charset="0"/>
              </a:rPr>
              <a:t>P</a:t>
            </a:r>
            <a:r>
              <a:rPr lang="en-GB" sz="2400" dirty="0" smtClean="0">
                <a:latin typeface="Times New Roman" panose="02020603050405020304" pitchFamily="18" charset="0"/>
                <a:cs typeface="Times New Roman" panose="02020603050405020304" pitchFamily="18" charset="0"/>
              </a:rPr>
              <a:t>ersonal – being judged because of your ethnicity results in a lack of confidence in your own identity.</a:t>
            </a:r>
          </a:p>
          <a:p>
            <a:pPr marL="109728" indent="0" algn="just">
              <a:buNone/>
            </a:pPr>
            <a:r>
              <a:rPr lang="en-GB" sz="2400" b="1" dirty="0" smtClean="0">
                <a:solidFill>
                  <a:schemeClr val="accent1"/>
                </a:solidFill>
                <a:latin typeface="Times New Roman" panose="02020603050405020304" pitchFamily="18" charset="0"/>
                <a:cs typeface="Times New Roman" panose="02020603050405020304" pitchFamily="18" charset="0"/>
              </a:rPr>
              <a:t>C</a:t>
            </a:r>
            <a:r>
              <a:rPr lang="en-GB" sz="2400" dirty="0" smtClean="0">
                <a:latin typeface="Times New Roman" panose="02020603050405020304" pitchFamily="18" charset="0"/>
                <a:cs typeface="Times New Roman" panose="02020603050405020304" pitchFamily="18" charset="0"/>
              </a:rPr>
              <a:t>ultural – people expressing ignorance towards your culture based on mass media stereotyping.</a:t>
            </a:r>
          </a:p>
          <a:p>
            <a:pPr marL="109728" indent="0" algn="just">
              <a:buNone/>
            </a:pPr>
            <a:r>
              <a:rPr lang="en-GB" sz="2400" b="1" dirty="0" smtClean="0">
                <a:solidFill>
                  <a:schemeClr val="accent1"/>
                </a:solidFill>
                <a:latin typeface="Times New Roman" panose="02020603050405020304" pitchFamily="18" charset="0"/>
                <a:cs typeface="Times New Roman" panose="02020603050405020304" pitchFamily="18" charset="0"/>
              </a:rPr>
              <a:t>S</a:t>
            </a:r>
            <a:r>
              <a:rPr lang="en-GB" sz="2400" dirty="0" smtClean="0">
                <a:latin typeface="Times New Roman" panose="02020603050405020304" pitchFamily="18" charset="0"/>
                <a:cs typeface="Times New Roman" panose="02020603050405020304" pitchFamily="18" charset="0"/>
              </a:rPr>
              <a:t>tructural – being unable to gain equal access to services such as education, health and accommodation as a result of not being favoured by ‘mainstream’ structures.</a:t>
            </a:r>
          </a:p>
          <a:p>
            <a:pPr marL="109728" indent="0" algn="ctr">
              <a:buNone/>
            </a:pPr>
            <a:endParaRPr lang="en-GB" sz="2400" dirty="0">
              <a:latin typeface="Times New Roman" panose="02020603050405020304" pitchFamily="18" charset="0"/>
              <a:cs typeface="Times New Roman" panose="02020603050405020304" pitchFamily="18" charset="0"/>
            </a:endParaRPr>
          </a:p>
          <a:p>
            <a:pPr marL="109728" indent="0" algn="ctr">
              <a:buNone/>
            </a:pPr>
            <a:endParaRPr lang="en-GB" sz="2400" b="1" dirty="0">
              <a:solidFill>
                <a:schemeClr val="accent1"/>
              </a:solidFill>
              <a:latin typeface="Times New Roman" panose="02020603050405020304" pitchFamily="18" charset="0"/>
              <a:cs typeface="Times New Roman" panose="02020603050405020304" pitchFamily="18" charset="0"/>
            </a:endParaRPr>
          </a:p>
        </p:txBody>
      </p:sp>
      <p:pic>
        <p:nvPicPr>
          <p:cNvPr id="12" name="Picture 11" descr="https://encrypted-tbn0.gstatic.com/images?q=tbn:ANd9GcQChhnr-MRKspOMY32hfxBJ0FckVewSQJQxHrTh0zqsQvHTr1t1k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2204" y="1500776"/>
            <a:ext cx="2520280" cy="1731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149643"/>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5" end="5"/>
                                            </p:txEl>
                                          </p:spTgt>
                                        </p:tgtEl>
                                        <p:attrNameLst>
                                          <p:attrName>style.visibility</p:attrName>
                                        </p:attrNameLst>
                                      </p:cBhvr>
                                      <p:to>
                                        <p:strVal val="visible"/>
                                      </p:to>
                                    </p:set>
                                    <p:animEffect transition="in" filter="fade">
                                      <p:cBhvr>
                                        <p:cTn id="7" dur="1000"/>
                                        <p:tgtEl>
                                          <p:spTgt spid="9">
                                            <p:txEl>
                                              <p:pRg st="5" end="5"/>
                                            </p:txEl>
                                          </p:spTgt>
                                        </p:tgtEl>
                                      </p:cBhvr>
                                    </p:animEffect>
                                    <p:anim calcmode="lin" valueType="num">
                                      <p:cBhvr>
                                        <p:cTn id="8"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6" end="6"/>
                                            </p:txEl>
                                          </p:spTgt>
                                        </p:tgtEl>
                                        <p:attrNameLst>
                                          <p:attrName>style.visibility</p:attrName>
                                        </p:attrNameLst>
                                      </p:cBhvr>
                                      <p:to>
                                        <p:strVal val="visible"/>
                                      </p:to>
                                    </p:set>
                                    <p:animEffect transition="in" filter="fade">
                                      <p:cBhvr>
                                        <p:cTn id="14" dur="1000"/>
                                        <p:tgtEl>
                                          <p:spTgt spid="9">
                                            <p:txEl>
                                              <p:pRg st="6" end="6"/>
                                            </p:txEl>
                                          </p:spTgt>
                                        </p:tgtEl>
                                      </p:cBhvr>
                                    </p:animEffect>
                                    <p:anim calcmode="lin" valueType="num">
                                      <p:cBhvr>
                                        <p:cTn id="15"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animEffect transition="in" filter="fade">
                                      <p:cBhvr>
                                        <p:cTn id="21" dur="1000"/>
                                        <p:tgtEl>
                                          <p:spTgt spid="9">
                                            <p:txEl>
                                              <p:pRg st="7" end="7"/>
                                            </p:txEl>
                                          </p:spTgt>
                                        </p:tgtEl>
                                      </p:cBhvr>
                                    </p:animEffect>
                                    <p:anim calcmode="lin" valueType="num">
                                      <p:cBhvr>
                                        <p:cTn id="22"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smtClean="0">
                <a:solidFill>
                  <a:schemeClr val="tx1"/>
                </a:solidFill>
                <a:latin typeface="Times New Roman" panose="02020603050405020304" pitchFamily="18" charset="0"/>
                <a:cs typeface="Times New Roman" panose="02020603050405020304" pitchFamily="18" charset="0"/>
              </a:rPr>
              <a:t>Google Self: a demonstration</a:t>
            </a:r>
            <a:endParaRPr lang="en-GB" dirty="0">
              <a:solidFill>
                <a:schemeClr val="tx1"/>
              </a:solidFill>
              <a:latin typeface="Times New Roman" panose="02020603050405020304" pitchFamily="18" charset="0"/>
              <a:cs typeface="Times New Roman" panose="02020603050405020304" pitchFamily="18" charset="0"/>
            </a:endParaRPr>
          </a:p>
        </p:txBody>
      </p:sp>
      <p:pic>
        <p:nvPicPr>
          <p:cNvPr id="6146" name="Picture 2" descr="https://encrypted-tbn2.gstatic.com/images?q=tbn:ANd9GcSnOsF_xb_gz8NeI3_d7AOohfkY0u5GFBFE_Ux4DAE4DU-2ZseC"/>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51720" y="1628800"/>
            <a:ext cx="5256584"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9525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marL="109728" lvl="0" algn="ctr">
              <a:spcBef>
                <a:spcPts val="400"/>
              </a:spcBef>
            </a:pPr>
            <a:r>
              <a:rPr lang="en-GB" sz="4400" dirty="0">
                <a:solidFill>
                  <a:srgbClr val="0070C0"/>
                </a:solidFill>
                <a:effectLst/>
                <a:latin typeface="Times New Roman" panose="02020603050405020304" pitchFamily="18" charset="0"/>
                <a:ea typeface="+mn-ea"/>
                <a:cs typeface="Times New Roman" panose="02020603050405020304" pitchFamily="18" charset="0"/>
              </a:rPr>
              <a:t>To be free from oppression</a:t>
            </a:r>
          </a:p>
        </p:txBody>
      </p:sp>
      <p:sp>
        <p:nvSpPr>
          <p:cNvPr id="2" name="Content Placeholder 1"/>
          <p:cNvSpPr>
            <a:spLocks noGrp="1"/>
          </p:cNvSpPr>
          <p:nvPr>
            <p:ph idx="1"/>
          </p:nvPr>
        </p:nvSpPr>
        <p:spPr/>
        <p:txBody>
          <a:bodyPr/>
          <a:lstStyle/>
          <a:p>
            <a:pPr marL="109728" indent="0">
              <a:buNone/>
            </a:pPr>
            <a:endParaRPr lang="en-GB" dirty="0" smtClean="0">
              <a:solidFill>
                <a:srgbClr val="0070C0"/>
              </a:solidFill>
            </a:endParaRPr>
          </a:p>
          <a:p>
            <a:pPr marL="109728" indent="0">
              <a:buNone/>
            </a:pPr>
            <a:endParaRPr lang="en-GB" sz="3200" dirty="0">
              <a:latin typeface="Times New Roman" panose="02020603050405020304" pitchFamily="18" charset="0"/>
              <a:cs typeface="Times New Roman" panose="02020603050405020304" pitchFamily="18" charset="0"/>
            </a:endParaRPr>
          </a:p>
          <a:p>
            <a:pPr marL="109728" indent="0" algn="ctr">
              <a:buNone/>
            </a:pPr>
            <a:endParaRPr lang="en-GB" dirty="0" smtClean="0">
              <a:solidFill>
                <a:srgbClr val="0070C0"/>
              </a:solidFill>
              <a:latin typeface="Times New Roman" panose="02020603050405020304" pitchFamily="18" charset="0"/>
              <a:cs typeface="Times New Roman" panose="02020603050405020304" pitchFamily="18" charset="0"/>
            </a:endParaRPr>
          </a:p>
          <a:p>
            <a:pPr marL="109728" indent="0" algn="ctr">
              <a:buNone/>
            </a:pPr>
            <a:endParaRPr lang="en-GB" dirty="0">
              <a:solidFill>
                <a:srgbClr val="0070C0"/>
              </a:solidFill>
              <a:latin typeface="Times New Roman" panose="02020603050405020304" pitchFamily="18" charset="0"/>
              <a:cs typeface="Times New Roman" panose="02020603050405020304" pitchFamily="18" charset="0"/>
            </a:endParaRPr>
          </a:p>
        </p:txBody>
      </p:sp>
      <p:sp>
        <p:nvSpPr>
          <p:cNvPr id="7" name="Right Arrow 6"/>
          <p:cNvSpPr/>
          <p:nvPr/>
        </p:nvSpPr>
        <p:spPr>
          <a:xfrm>
            <a:off x="539552" y="3212976"/>
            <a:ext cx="814724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1" name="Straight Connector 10"/>
          <p:cNvCxnSpPr/>
          <p:nvPr/>
        </p:nvCxnSpPr>
        <p:spPr>
          <a:xfrm>
            <a:off x="971600" y="2664189"/>
            <a:ext cx="0" cy="216024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83568" y="2079414"/>
            <a:ext cx="1944216" cy="584775"/>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Being judged as a </a:t>
            </a:r>
          </a:p>
          <a:p>
            <a:r>
              <a:rPr lang="en-GB" sz="1600" dirty="0">
                <a:latin typeface="Times New Roman" panose="02020603050405020304" pitchFamily="18" charset="0"/>
                <a:cs typeface="Times New Roman" panose="02020603050405020304" pitchFamily="18" charset="0"/>
              </a:rPr>
              <a:t>r</a:t>
            </a:r>
            <a:r>
              <a:rPr lang="en-GB" sz="1600" dirty="0" smtClean="0">
                <a:latin typeface="Times New Roman" panose="02020603050405020304" pitchFamily="18" charset="0"/>
                <a:cs typeface="Times New Roman" panose="02020603050405020304" pitchFamily="18" charset="0"/>
              </a:rPr>
              <a:t>esult of ethnicity. </a:t>
            </a:r>
            <a:endParaRPr lang="en-GB" sz="1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90731" y="4889957"/>
            <a:ext cx="1656184" cy="830997"/>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Participating in groups where you are not judged.</a:t>
            </a:r>
            <a:endParaRPr lang="en-GB" sz="1600"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a:off x="2627784" y="2105853"/>
            <a:ext cx="0" cy="25922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01148" y="1740858"/>
            <a:ext cx="2520280" cy="338554"/>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Peer learning and support.</a:t>
            </a:r>
            <a:endParaRPr lang="en-GB" sz="16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2346915" y="4770730"/>
            <a:ext cx="2160240" cy="1077218"/>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People expressing ignorance towards your culture based on mass media stereotyping.</a:t>
            </a:r>
            <a:endParaRPr lang="en-GB" sz="1600" dirty="0">
              <a:latin typeface="Times New Roman" panose="02020603050405020304" pitchFamily="18" charset="0"/>
              <a:cs typeface="Times New Roman" panose="02020603050405020304" pitchFamily="18" charset="0"/>
            </a:endParaRPr>
          </a:p>
        </p:txBody>
      </p:sp>
      <p:cxnSp>
        <p:nvCxnSpPr>
          <p:cNvPr id="15" name="Straight Connector 14"/>
          <p:cNvCxnSpPr/>
          <p:nvPr/>
        </p:nvCxnSpPr>
        <p:spPr>
          <a:xfrm>
            <a:off x="4499992" y="2466474"/>
            <a:ext cx="0" cy="2042646"/>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283968" y="1494636"/>
            <a:ext cx="2376264" cy="830997"/>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Developing awareness raising workshops to influence cultural change.</a:t>
            </a:r>
            <a:endParaRPr lang="en-GB" sz="16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4499992" y="4437112"/>
            <a:ext cx="1800200" cy="1077218"/>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Writing media audit reports based on discriminatory press.</a:t>
            </a:r>
            <a:endParaRPr lang="en-GB" sz="1600" dirty="0">
              <a:latin typeface="Times New Roman" panose="02020603050405020304" pitchFamily="18" charset="0"/>
              <a:cs typeface="Times New Roman" panose="02020603050405020304" pitchFamily="18" charset="0"/>
            </a:endParaRPr>
          </a:p>
        </p:txBody>
      </p:sp>
      <p:cxnSp>
        <p:nvCxnSpPr>
          <p:cNvPr id="19" name="Straight Connector 18"/>
          <p:cNvCxnSpPr/>
          <p:nvPr/>
        </p:nvCxnSpPr>
        <p:spPr>
          <a:xfrm>
            <a:off x="6876256" y="2466474"/>
            <a:ext cx="0" cy="2042646"/>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901501" y="1417693"/>
            <a:ext cx="2099633" cy="1323439"/>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Being unable to gain equal access to services as a result of not being favoured by the ‘mainstream’.</a:t>
            </a:r>
            <a:endParaRPr lang="en-GB" sz="16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6660232" y="4509120"/>
            <a:ext cx="1944216" cy="1569660"/>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Via our project work, participating in decision making processes that affect our community across Scotland.</a:t>
            </a:r>
            <a:endParaRPr lang="en-GB"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10154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additive="base">
                                        <p:cTn id="1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 calcmode="lin" valueType="num">
                                      <p:cBhvr additive="base">
                                        <p:cTn id="23"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2">
                                            <p:txEl>
                                              <p:pRg st="0" end="0"/>
                                            </p:txEl>
                                          </p:spTgt>
                                        </p:tgtEl>
                                        <p:attrNameLst>
                                          <p:attrName>style.visibility</p:attrName>
                                        </p:attrNameLst>
                                      </p:cBhvr>
                                      <p:to>
                                        <p:strVal val="visible"/>
                                      </p:to>
                                    </p:set>
                                    <p:anim calcmode="lin" valueType="num">
                                      <p:cBhvr additive="base">
                                        <p:cTn id="2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anim calcmode="lin" valueType="num">
                                      <p:cBhvr additive="base">
                                        <p:cTn id="35"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7">
                                            <p:txEl>
                                              <p:pRg st="0" end="0"/>
                                            </p:txEl>
                                          </p:spTgt>
                                        </p:tgtEl>
                                        <p:attrNameLst>
                                          <p:attrName>style.visibility</p:attrName>
                                        </p:attrNameLst>
                                      </p:cBhvr>
                                      <p:to>
                                        <p:strVal val="visible"/>
                                      </p:to>
                                    </p:set>
                                    <p:anim calcmode="lin" valueType="num">
                                      <p:cBhvr additive="base">
                                        <p:cTn id="4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0">
                                            <p:txEl>
                                              <p:pRg st="0" end="0"/>
                                            </p:txEl>
                                          </p:spTgt>
                                        </p:tgtEl>
                                        <p:attrNameLst>
                                          <p:attrName>style.visibility</p:attrName>
                                        </p:attrNameLst>
                                      </p:cBhvr>
                                      <p:to>
                                        <p:strVal val="visible"/>
                                      </p:to>
                                    </p:set>
                                    <p:anim calcmode="lin" valueType="num">
                                      <p:cBhvr additive="base">
                                        <p:cTn id="4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2">
                                            <p:txEl>
                                              <p:pRg st="0" end="0"/>
                                            </p:txEl>
                                          </p:spTgt>
                                        </p:tgtEl>
                                        <p:attrNameLst>
                                          <p:attrName>style.visibility</p:attrName>
                                        </p:attrNameLst>
                                      </p:cBhvr>
                                      <p:to>
                                        <p:strVal val="visible"/>
                                      </p:to>
                                    </p:set>
                                    <p:anim calcmode="lin" valueType="num">
                                      <p:cBhvr additive="base">
                                        <p:cTn id="5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marL="109728" lvl="0" algn="ctr">
              <a:spcBef>
                <a:spcPts val="400"/>
              </a:spcBef>
            </a:pPr>
            <a:r>
              <a:rPr lang="en-GB" sz="4400" dirty="0">
                <a:solidFill>
                  <a:srgbClr val="0070C0"/>
                </a:solidFill>
                <a:effectLst/>
                <a:latin typeface="Times New Roman" panose="02020603050405020304" pitchFamily="18" charset="0"/>
                <a:ea typeface="+mn-ea"/>
                <a:cs typeface="Times New Roman" panose="02020603050405020304" pitchFamily="18" charset="0"/>
              </a:rPr>
              <a:t>To gain accreditation for our work</a:t>
            </a:r>
            <a:r>
              <a:rPr lang="en-GB" sz="2700" b="0" dirty="0">
                <a:solidFill>
                  <a:srgbClr val="0070C0"/>
                </a:solidFill>
                <a:effectLst/>
                <a:latin typeface="Times New Roman" panose="02020603050405020304" pitchFamily="18" charset="0"/>
                <a:ea typeface="+mn-ea"/>
                <a:cs typeface="Times New Roman" panose="02020603050405020304" pitchFamily="18" charset="0"/>
              </a:rPr>
              <a:t/>
            </a:r>
            <a:br>
              <a:rPr lang="en-GB" sz="2700" b="0" dirty="0">
                <a:solidFill>
                  <a:srgbClr val="0070C0"/>
                </a:solidFill>
                <a:effectLst/>
                <a:latin typeface="Times New Roman" panose="02020603050405020304" pitchFamily="18" charset="0"/>
                <a:ea typeface="+mn-ea"/>
                <a:cs typeface="Times New Roman" panose="02020603050405020304" pitchFamily="18" charset="0"/>
              </a:rPr>
            </a:br>
            <a:endParaRPr lang="en-GB" dirty="0"/>
          </a:p>
        </p:txBody>
      </p:sp>
      <p:sp>
        <p:nvSpPr>
          <p:cNvPr id="5" name="Content Placeholder 4"/>
          <p:cNvSpPr>
            <a:spLocks noGrp="1"/>
          </p:cNvSpPr>
          <p:nvPr>
            <p:ph idx="1"/>
          </p:nvPr>
        </p:nvSpPr>
        <p:spPr/>
        <p:txBody>
          <a:bodyPr/>
          <a:lstStyle/>
          <a:p>
            <a:endParaRPr lang="en-GB" dirty="0" smtClean="0"/>
          </a:p>
          <a:p>
            <a:endParaRPr lang="en-GB" dirty="0"/>
          </a:p>
        </p:txBody>
      </p:sp>
      <p:sp>
        <p:nvSpPr>
          <p:cNvPr id="6" name="Right Arrow 5"/>
          <p:cNvSpPr/>
          <p:nvPr/>
        </p:nvSpPr>
        <p:spPr>
          <a:xfrm>
            <a:off x="683568" y="2996952"/>
            <a:ext cx="8003232"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 name="Straight Connector 3"/>
          <p:cNvCxnSpPr/>
          <p:nvPr/>
        </p:nvCxnSpPr>
        <p:spPr>
          <a:xfrm>
            <a:off x="827584" y="2348880"/>
            <a:ext cx="0" cy="216024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83568" y="1727230"/>
            <a:ext cx="1440160" cy="584775"/>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Family expectations.</a:t>
            </a:r>
            <a:endParaRPr lang="en-GB" sz="16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696960" y="4576772"/>
            <a:ext cx="1584176" cy="584775"/>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Personal lack of confidence.</a:t>
            </a:r>
            <a:endParaRPr lang="en-GB" sz="1600" dirty="0">
              <a:latin typeface="Times New Roman" panose="02020603050405020304" pitchFamily="18" charset="0"/>
              <a:cs typeface="Times New Roman" panose="02020603050405020304" pitchFamily="18" charset="0"/>
            </a:endParaRPr>
          </a:p>
        </p:txBody>
      </p:sp>
      <p:cxnSp>
        <p:nvCxnSpPr>
          <p:cNvPr id="11" name="Straight Connector 10"/>
          <p:cNvCxnSpPr/>
          <p:nvPr/>
        </p:nvCxnSpPr>
        <p:spPr>
          <a:xfrm>
            <a:off x="2411760" y="1988840"/>
            <a:ext cx="0" cy="3096344"/>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61206" y="1116727"/>
            <a:ext cx="2160240" cy="830997"/>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Group support and equal understanding of a common goal.</a:t>
            </a:r>
            <a:endParaRPr lang="en-GB" sz="16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2123728" y="5085184"/>
            <a:ext cx="2088232" cy="1323439"/>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Challenging structural inequalities to recognise our contributions as active citizens.</a:t>
            </a:r>
            <a:endParaRPr lang="en-GB" sz="1600"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3419872" y="2656076"/>
            <a:ext cx="0" cy="163702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131840" y="4293096"/>
            <a:ext cx="2088232" cy="830997"/>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Maintaining and creating positive partners.</a:t>
            </a:r>
            <a:endParaRPr lang="en-GB" sz="16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3201438" y="2271267"/>
            <a:ext cx="2263105" cy="338554"/>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Funding/research/ideas.</a:t>
            </a:r>
            <a:endParaRPr lang="en-GB" sz="1600" dirty="0">
              <a:latin typeface="Times New Roman" panose="02020603050405020304" pitchFamily="18" charset="0"/>
              <a:cs typeface="Times New Roman" panose="02020603050405020304" pitchFamily="18" charset="0"/>
            </a:endParaRPr>
          </a:p>
        </p:txBody>
      </p:sp>
      <p:cxnSp>
        <p:nvCxnSpPr>
          <p:cNvPr id="15" name="Straight Connector 14"/>
          <p:cNvCxnSpPr/>
          <p:nvPr/>
        </p:nvCxnSpPr>
        <p:spPr>
          <a:xfrm>
            <a:off x="5597874" y="1988840"/>
            <a:ext cx="0" cy="288032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511584" y="1157843"/>
            <a:ext cx="1656184" cy="830997"/>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Work experience/</a:t>
            </a:r>
            <a:endParaRPr lang="en-GB" sz="1600" dirty="0">
              <a:latin typeface="Times New Roman" panose="02020603050405020304" pitchFamily="18" charset="0"/>
              <a:cs typeface="Times New Roman" panose="02020603050405020304" pitchFamily="18" charset="0"/>
            </a:endParaRPr>
          </a:p>
          <a:p>
            <a:r>
              <a:rPr lang="en-GB" sz="1600" dirty="0">
                <a:latin typeface="Times New Roman" panose="02020603050405020304" pitchFamily="18" charset="0"/>
                <a:cs typeface="Times New Roman" panose="02020603050405020304" pitchFamily="18" charset="0"/>
              </a:rPr>
              <a:t>i</a:t>
            </a:r>
            <a:r>
              <a:rPr lang="en-GB" sz="1600" dirty="0" smtClean="0">
                <a:latin typeface="Times New Roman" panose="02020603050405020304" pitchFamily="18" charset="0"/>
                <a:cs typeface="Times New Roman" panose="02020603050405020304" pitchFamily="18" charset="0"/>
              </a:rPr>
              <a:t>ncreased</a:t>
            </a:r>
          </a:p>
          <a:p>
            <a:r>
              <a:rPr lang="en-GB" sz="1600" dirty="0">
                <a:latin typeface="Times New Roman" panose="02020603050405020304" pitchFamily="18" charset="0"/>
                <a:cs typeface="Times New Roman" panose="02020603050405020304" pitchFamily="18" charset="0"/>
              </a:rPr>
              <a:t>w</a:t>
            </a:r>
            <a:r>
              <a:rPr lang="en-GB" sz="1600" dirty="0" smtClean="0">
                <a:latin typeface="Times New Roman" panose="02020603050405020304" pitchFamily="18" charset="0"/>
                <a:cs typeface="Times New Roman" panose="02020603050405020304" pitchFamily="18" charset="0"/>
              </a:rPr>
              <a:t>ork load.</a:t>
            </a:r>
            <a:endParaRPr lang="en-GB" sz="16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5058293" y="4878220"/>
            <a:ext cx="1385915" cy="1077218"/>
          </a:xfrm>
          <a:prstGeom prst="rect">
            <a:avLst/>
          </a:prstGeom>
          <a:noFill/>
        </p:spPr>
        <p:txBody>
          <a:bodyPr wrap="square" rtlCol="0">
            <a:spAutoFit/>
          </a:bodyPr>
          <a:lstStyle/>
          <a:p>
            <a:pPr algn="ctr"/>
            <a:r>
              <a:rPr lang="en-GB" sz="1600" dirty="0" smtClean="0">
                <a:latin typeface="Times New Roman" panose="02020603050405020304" pitchFamily="18" charset="0"/>
                <a:cs typeface="Times New Roman" panose="02020603050405020304" pitchFamily="18" charset="0"/>
              </a:rPr>
              <a:t>Access to culturally sensitive education.</a:t>
            </a:r>
            <a:endParaRPr lang="en-GB" sz="1600" dirty="0">
              <a:latin typeface="Times New Roman" panose="02020603050405020304" pitchFamily="18" charset="0"/>
              <a:cs typeface="Times New Roman" panose="02020603050405020304" pitchFamily="18" charset="0"/>
            </a:endParaRPr>
          </a:p>
        </p:txBody>
      </p:sp>
      <p:cxnSp>
        <p:nvCxnSpPr>
          <p:cNvPr id="19" name="Straight Connector 18"/>
          <p:cNvCxnSpPr/>
          <p:nvPr/>
        </p:nvCxnSpPr>
        <p:spPr>
          <a:xfrm>
            <a:off x="6732240" y="2459797"/>
            <a:ext cx="0" cy="1977315"/>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651354" y="4437112"/>
            <a:ext cx="2016224" cy="584775"/>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Gaining equal access to opportunities.</a:t>
            </a:r>
            <a:endParaRPr lang="en-GB" sz="1600"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6958608" y="1926124"/>
            <a:ext cx="1728192" cy="1077218"/>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To feel ‘legitimate’ in mainstream society.</a:t>
            </a:r>
            <a:endParaRPr lang="en-GB"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8528108"/>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 calcmode="lin" valueType="num">
                                      <p:cBhvr additive="base">
                                        <p:cTn id="3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additive="base">
                                        <p:cTn id="4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
                                            <p:txEl>
                                              <p:pRg st="0" end="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6">
                                            <p:txEl>
                                              <p:pRg st="1" end="1"/>
                                            </p:txEl>
                                          </p:spTgt>
                                        </p:tgtEl>
                                        <p:attrNameLst>
                                          <p:attrName>style.visibility</p:attrName>
                                        </p:attrNameLst>
                                      </p:cBhvr>
                                      <p:to>
                                        <p:strVal val="visible"/>
                                      </p:to>
                                    </p:set>
                                    <p:anim calcmode="lin" valueType="num">
                                      <p:cBhvr additive="base">
                                        <p:cTn id="47"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6">
                                            <p:txEl>
                                              <p:pRg st="2" end="2"/>
                                            </p:txEl>
                                          </p:spTgt>
                                        </p:tgtEl>
                                        <p:attrNameLst>
                                          <p:attrName>style.visibility</p:attrName>
                                        </p:attrNameLst>
                                      </p:cBhvr>
                                      <p:to>
                                        <p:strVal val="visible"/>
                                      </p:to>
                                    </p:set>
                                    <p:anim calcmode="lin" valueType="num">
                                      <p:cBhvr additive="base">
                                        <p:cTn id="51"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7">
                                            <p:txEl>
                                              <p:pRg st="0" end="0"/>
                                            </p:txEl>
                                          </p:spTgt>
                                        </p:tgtEl>
                                        <p:attrNameLst>
                                          <p:attrName>style.visibility</p:attrName>
                                        </p:attrNameLst>
                                      </p:cBhvr>
                                      <p:to>
                                        <p:strVal val="visible"/>
                                      </p:to>
                                    </p:set>
                                    <p:anim calcmode="lin" valueType="num">
                                      <p:cBhvr additive="base">
                                        <p:cTn id="5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8">
                                            <p:txEl>
                                              <p:pRg st="0" end="0"/>
                                            </p:txEl>
                                          </p:spTgt>
                                        </p:tgtEl>
                                        <p:attrNameLst>
                                          <p:attrName>style.visibility</p:attrName>
                                        </p:attrNameLst>
                                      </p:cBhvr>
                                      <p:to>
                                        <p:strVal val="visible"/>
                                      </p:to>
                                    </p:set>
                                    <p:anim calcmode="lin" valueType="num">
                                      <p:cBhvr additive="base">
                                        <p:cTn id="63"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4">
                                            <p:txEl>
                                              <p:pRg st="0" end="0"/>
                                            </p:txEl>
                                          </p:spTgt>
                                        </p:tgtEl>
                                        <p:attrNameLst>
                                          <p:attrName>style.visibility</p:attrName>
                                        </p:attrNameLst>
                                      </p:cBhvr>
                                      <p:to>
                                        <p:strVal val="visible"/>
                                      </p:to>
                                    </p:set>
                                    <p:anim calcmode="lin" valueType="num">
                                      <p:cBhvr additive="base">
                                        <p:cTn id="69"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dirty="0"/>
          </a:p>
        </p:txBody>
      </p:sp>
      <p:sp>
        <p:nvSpPr>
          <p:cNvPr id="5" name="Content Placeholder 4"/>
          <p:cNvSpPr>
            <a:spLocks noGrp="1"/>
          </p:cNvSpPr>
          <p:nvPr>
            <p:ph idx="1"/>
          </p:nvPr>
        </p:nvSpPr>
        <p:spPr/>
        <p:txBody>
          <a:bodyPr>
            <a:normAutofit/>
          </a:bodyPr>
          <a:lstStyle/>
          <a:p>
            <a:pPr marL="109728" indent="0" algn="just">
              <a:buNone/>
            </a:pPr>
            <a:endParaRPr lang="en-GB" sz="2400" dirty="0" smtClean="0">
              <a:latin typeface="Times New Roman" panose="02020603050405020304" pitchFamily="18" charset="0"/>
              <a:cs typeface="Times New Roman" panose="02020603050405020304" pitchFamily="18" charset="0"/>
            </a:endParaRPr>
          </a:p>
          <a:p>
            <a:pPr marL="109728" indent="0" algn="just">
              <a:buNone/>
            </a:pPr>
            <a:endParaRPr lang="en-GB" sz="2400" dirty="0">
              <a:latin typeface="Times New Roman" panose="02020603050405020304" pitchFamily="18" charset="0"/>
              <a:cs typeface="Times New Roman" panose="02020603050405020304" pitchFamily="18" charset="0"/>
            </a:endParaRPr>
          </a:p>
          <a:p>
            <a:pPr marL="109728" indent="0" algn="just">
              <a:buNone/>
            </a:pPr>
            <a:r>
              <a:rPr lang="en-GB" sz="2400" dirty="0" smtClean="0">
                <a:latin typeface="Times New Roman" panose="02020603050405020304" pitchFamily="18" charset="0"/>
                <a:cs typeface="Times New Roman" panose="02020603050405020304" pitchFamily="18" charset="0"/>
              </a:rPr>
              <a:t>Having developed our understanding of intersectionality throughout the last 3 years, we are now at the next stage of challenging the structural inequalities we face.  To do this, we are going to need support from academic institutions, like yourselves, to help us create an accreditation for the work we carry out on a daily basis on behalf of our community.  If WE are to work in sincere collaboration, using our understanding of intersectionality, how can we work together to create something that will truly challenge oppression?</a:t>
            </a:r>
            <a:endParaRPr lang="en-GB" sz="2400" dirty="0">
              <a:latin typeface="Times New Roman" panose="02020603050405020304" pitchFamily="18" charset="0"/>
              <a:cs typeface="Times New Roman" panose="02020603050405020304" pitchFamily="18" charset="0"/>
            </a:endParaRPr>
          </a:p>
        </p:txBody>
      </p:sp>
      <p:pic>
        <p:nvPicPr>
          <p:cNvPr id="6" name="Picture 2" descr="Highway-1-Intersection-105-110-Los-Angeles-California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274638"/>
            <a:ext cx="3024336" cy="1858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49964"/>
      </p:ext>
    </p:extLst>
  </p:cSld>
  <p:clrMapOvr>
    <a:masterClrMapping/>
  </p:clrMapOvr>
  <p:transition spd="med">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646B86"/>
      </a:dk2>
      <a:lt2>
        <a:srgbClr val="C5D1D7"/>
      </a:lt2>
      <a:accent1>
        <a:srgbClr val="FF0000"/>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1357</TotalTime>
  <Words>695</Words>
  <Application>Microsoft Office PowerPoint</Application>
  <PresentationFormat>On-screen Show (4:3)</PresentationFormat>
  <Paragraphs>82</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       </vt:lpstr>
      <vt:lpstr>Multiple identities and inequality</vt:lpstr>
      <vt:lpstr>PowerPoint Presentation</vt:lpstr>
      <vt:lpstr>Circles of Oppression</vt:lpstr>
      <vt:lpstr>Google Self: a demonstration</vt:lpstr>
      <vt:lpstr>To be free from oppression</vt:lpstr>
      <vt:lpstr>To gain accreditation for our work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12 in Scotland</dc:title>
  <dc:creator>Beth</dc:creator>
  <cp:lastModifiedBy>Strathclyde Standard Desktop</cp:lastModifiedBy>
  <cp:revision>69</cp:revision>
  <dcterms:created xsi:type="dcterms:W3CDTF">2011-05-06T16:21:42Z</dcterms:created>
  <dcterms:modified xsi:type="dcterms:W3CDTF">2014-10-10T10:18:22Z</dcterms:modified>
</cp:coreProperties>
</file>